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8" r:id="rId10"/>
    <p:sldId id="267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B27F34-C613-4D18-A0D7-CD6BF3017EB6}">
          <p14:sldIdLst>
            <p14:sldId id="259"/>
          </p14:sldIdLst>
        </p14:section>
        <p14:section name="Introduction" id="{924FA854-0EFE-4B75-8AA9-D6EBC4FB4655}">
          <p14:sldIdLst>
            <p14:sldId id="260"/>
            <p14:sldId id="261"/>
            <p14:sldId id="262"/>
            <p14:sldId id="263"/>
            <p14:sldId id="264"/>
          </p14:sldIdLst>
        </p14:section>
        <p14:section name="EDA" id="{32EFFEF4-AA01-40D9-B35D-51FB961B28D1}">
          <p14:sldIdLst>
            <p14:sldId id="265"/>
            <p14:sldId id="266"/>
            <p14:sldId id="268"/>
            <p14:sldId id="267"/>
            <p14:sldId id="269"/>
            <p14:sldId id="270"/>
          </p14:sldIdLst>
        </p14:section>
        <p14:section name="Modelling" id="{F1AC77EF-C35D-4F8D-89E6-85CF30005495}">
          <p14:sldIdLst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E24EC-B0D5-A9FE-E5B9-2E7036A28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38A59-7B6E-7FD8-1F8C-3176374CA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684BB-37C2-0F6A-4CD6-8B543069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CDE2E-F2B3-BEEC-D60D-42646E1B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85B6D-B77C-F498-BA2D-5C71FE581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30521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CF8C7-162D-6E20-478B-D92FAC44B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D5275-DAA6-C863-E4E1-4D004F161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D8481-EA26-501F-E53F-E4E844148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D46A1-8434-8BEC-96A0-4F517C47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A79C8-1019-C51B-D4CD-8EC55A935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735764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4D9B44-D54C-20DE-E8D7-0F887C51EF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45EBAE-CD0B-44E6-896A-CB5D8B8A3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A1EBC-8DB2-53B2-D7D0-78A61C8D8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B57CE-AA72-95D1-702C-609778C96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C0189-CE54-5C0D-9FBB-14075CF6B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38300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547B5-C014-684A-25A6-31D96F917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AFBE4-CEBB-9ED0-847D-91BFDAF7B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8F6E4-E4D6-26C0-A989-7604196E9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70C0-0212-3CD5-41F8-3E14218AF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D9F93-426A-D7A0-EE08-0DB0EF3E4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12619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4AC1D-F34F-2C02-CE1F-6C6E1B51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4F8F4-106F-9371-652F-0B967D668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EB6E1-88DF-2160-BB73-2FDC09C23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25655-AF77-6FD6-A5BD-CD27A8FA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7CB4A-D579-D453-EF00-F1D6662DB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902007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D6ABC-1C6B-FD8E-1E16-9BCAC1AAD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ED0B4-E112-E2C2-66B5-9406392FA5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AE5116-572A-4DE1-098B-426DDA9C56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0D6AF0-58EB-7161-F5CD-180A79C46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A1A3FD-44E1-B69C-8410-7D9C02730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15CFA-5DF0-523B-AFF6-F9ADA02A6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8281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FC3F-4DAB-288C-5AF8-7BBE87DBF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FDB82-E384-41A2-AD4C-675B8A810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B5899-7398-065C-6329-6271A4A14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E384A8-4C28-2BF5-7B3B-B153536121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249D0-48A3-D8F5-7D5D-1AAA28862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31A42E-358F-AEBB-C4F4-92AA39937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BE576-EAE8-8626-7ACA-407F9C5F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97635B-1355-A01D-3286-36B6D7226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44438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4A214-9BB4-33D1-2DC2-AEDF78B0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CF0723-7D73-DD1E-3739-30A60FE5A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7F5CA0-A76A-9366-C780-5DABF00F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10457-C6F2-29CD-80FF-4D657A72E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65178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A667C9-BDAC-8A97-B5EF-09CF68FA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03EBFD-8B49-F6B1-EF85-A807F27E5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9FBA9-67F0-1B0D-B508-28E4F100D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83690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A324-FD4D-5816-66A5-8AFD9C0E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73A81-61EB-70EA-EEFB-DB675C933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F72B74-944C-27F0-FA4D-7EBA5B83F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37D4E-14E3-07F7-083E-28D97FD94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5CB24-798F-60EA-04F2-4DE50C894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C0BB7-0F8A-C85D-631C-9E8E81F6D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45229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A4451-C3CA-1A80-64D6-FE1EA605D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111EF8-2024-F1A0-5734-8E90A0396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0FC744-A400-9D76-043C-40F81A631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F19E55-666E-1D83-5226-E08261103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907F5-0A93-B943-2DA1-2CB06D87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28ED2-F24B-0079-323C-E7556FC8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37794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A90204-380F-7B13-015A-AD67F8AA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26812-103A-9C9C-AE79-218A878C0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F8A8D-7FE2-28D3-0771-9966D70BA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6024D-BC13-1DC1-29E0-CF37AE333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0CCDB-2853-492A-9567-EB8314EEF9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1680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65B51-B77F-53B0-6F3B-6F1BFA40D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8466"/>
            <a:ext cx="9144000" cy="2421466"/>
          </a:xfrm>
        </p:spPr>
        <p:txBody>
          <a:bodyPr>
            <a:normAutofit/>
          </a:bodyPr>
          <a:lstStyle/>
          <a:p>
            <a:r>
              <a:rPr lang="en-GB" sz="5400" b="1" dirty="0"/>
              <a:t>Predicting credit default risk to reduce financial losses</a:t>
            </a:r>
            <a:endParaRPr lang="en-GB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BC5F5-5964-C80F-E2ED-18770D9C9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36532"/>
            <a:ext cx="9144000" cy="821267"/>
          </a:xfrm>
        </p:spPr>
        <p:txBody>
          <a:bodyPr>
            <a:normAutofit lnSpcReduction="10000"/>
          </a:bodyPr>
          <a:lstStyle/>
          <a:p>
            <a:r>
              <a:rPr lang="en-GB" dirty="0"/>
              <a:t>By Abigael Kariuki</a:t>
            </a:r>
          </a:p>
          <a:p>
            <a:r>
              <a:rPr lang="en-GB" dirty="0"/>
              <a:t>February 2026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021011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8E890-C802-AC68-4B56-6D19DF8C0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58BCC-4D76-0431-CA3B-F51C6365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credit limit: higher limits are associated with lower default risk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30A5D-79CA-626A-72EA-1760F7B44A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2071317"/>
            <a:ext cx="5447308" cy="368771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higher credit limits tend to have lower default rates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Those with lower credit limits tend to default more frequently, signaling that borrowers with lower financial capacity are more likely to default.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Credit capacity is a key indicator of financial stability, with </a:t>
            </a:r>
            <a:r>
              <a:rPr lang="en-GB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higher credit limits correlating to a lower likelihood of default.</a:t>
            </a:r>
          </a:p>
          <a:p>
            <a:endParaRPr lang="en-US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2F95B3A-EBDD-6A32-4FBB-CE0E8EE98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033374"/>
            <a:ext cx="5373092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747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7B218-9BD1-C7E9-F1F6-365BAA496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39A97-BD6A-91EA-E228-8C7F74457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recent loan payment amount: default risk decreases as payment amounts increase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44BEA-8414-80F4-A727-543D37477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1585" y="2204062"/>
            <a:ext cx="5447308" cy="3705671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Borrowers making smaller recent payments show higher default rates.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As recent payment amounts increase, default risk steadily declines.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Customers making larger payments demonstrate stronger repayment capacity.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Repayment capacity is therefore an important indicator of credit stability.</a:t>
            </a:r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424FD-CDA6-A1F9-0E55-B32EDE24A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1" y="2033374"/>
            <a:ext cx="5373092" cy="402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2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05B82-A31F-E394-406F-E5C380650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E6D56-4F9A-BDCA-023D-6F9A28B75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78408"/>
            <a:ext cx="4056530" cy="110642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500" b="1" dirty="0"/>
              <a:t>Credit default rate by borrower characteristics: demographic factors show limited variation in default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3136C-03D2-F5B9-F246-335CEA5021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864754"/>
            <a:ext cx="4056530" cy="292339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Default rates vary slightly across age, gender, education, and marital status.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Differences between demographic groups are not substantial.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No strong pattern suggests that demographics alone drive default risk.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Behavioral factors (repayment history and payment behavior) remain more influential predictors of default.</a:t>
            </a:r>
          </a:p>
          <a:p>
            <a:endParaRPr lang="en-US" sz="17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18E8C4-4AF1-F7FB-446C-4540C2B85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705" y="594100"/>
            <a:ext cx="2873668" cy="2911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F4033-0F77-A6EA-B53C-00FFA5B19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2365" y="628064"/>
            <a:ext cx="2873668" cy="28771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0712F9-024A-27FF-C5BF-40434431A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973" y="3616960"/>
            <a:ext cx="4310791" cy="254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09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12019-BF37-57CD-83C1-8D7899C79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CFC6E-7764-6E95-A257-4E2DDFD01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/>
              <a:t>Stakeholders</a:t>
            </a:r>
            <a:endParaRPr lang="en-KE" sz="5400" b="1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CC5B016-E885-CCBC-DE93-5A09417EE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1700" b="1"/>
              <a:t>Primary stakeholders: </a:t>
            </a:r>
          </a:p>
          <a:p>
            <a:r>
              <a:rPr lang="en-GB" sz="1700"/>
              <a:t>Credit risk and risk analytics teams in banks and financial institutions</a:t>
            </a:r>
            <a:br>
              <a:rPr lang="en-GB" sz="1700"/>
            </a:br>
            <a:endParaRPr lang="en-GB" sz="1700"/>
          </a:p>
          <a:p>
            <a:r>
              <a:rPr lang="en-GB" sz="1700" b="1"/>
              <a:t>Secondary stakeholders:</a:t>
            </a:r>
          </a:p>
          <a:p>
            <a:r>
              <a:rPr lang="en-GB" sz="1700"/>
              <a:t>Product managers responsible for pricing and credit limits</a:t>
            </a:r>
          </a:p>
          <a:p>
            <a:r>
              <a:rPr lang="en-GB" sz="1700"/>
              <a:t>Collections teams prioritising outreach of potential customers</a:t>
            </a:r>
          </a:p>
          <a:p>
            <a:r>
              <a:rPr lang="en-GB" sz="1700"/>
              <a:t>Senior management monitoring portfolio risk</a:t>
            </a:r>
          </a:p>
          <a:p>
            <a:endParaRPr lang="en-US" sz="17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25FDA60-80F3-B804-190C-773133AAB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14" r="-1" b="7137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7213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E65AA-B40D-6E79-04D9-85FC620DE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F8D4-E135-0AE5-291F-9FCD0D25E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Outline</a:t>
            </a:r>
            <a:endParaRPr lang="en-KE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A7797-6DC5-3D8A-D602-6D74512DA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Problem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Stakeholders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Dataset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Exploratory Data Analysis (EDA)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Modelling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Limitations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Recommendations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Conclusions</a:t>
            </a:r>
          </a:p>
          <a:p>
            <a:pPr>
              <a:buFont typeface="Wingdings" panose="05000000000000000000" pitchFamily="2" charset="2"/>
              <a:buChar char="q"/>
            </a:pPr>
            <a:endParaRPr lang="en-KE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63CE0E-1B50-428E-C3E1-1073EEBA1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52" r="-1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6617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6102F-F68D-9E1D-F1BF-82382E9F3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57026"/>
            <a:ext cx="5049520" cy="847435"/>
          </a:xfrm>
        </p:spPr>
        <p:txBody>
          <a:bodyPr anchor="b">
            <a:normAutofit/>
          </a:bodyPr>
          <a:lstStyle/>
          <a:p>
            <a:r>
              <a:rPr lang="en-GB" b="1" dirty="0"/>
              <a:t>Business problem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B091C10-4992-BBF1-D195-5D8777AD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0934" y="2761487"/>
            <a:ext cx="4868334" cy="37711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1900" b="1" dirty="0">
                <a:latin typeface="Segoe UI" panose="020B0502040204020203" pitchFamily="34" charset="0"/>
                <a:cs typeface="Segoe UI" panose="020B0502040204020203" pitchFamily="34" charset="0"/>
              </a:rPr>
              <a:t>Banks and financial institutions</a:t>
            </a: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 face significant losses when customers default on credit payments.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 goal of this project is to predict the likelihood of default next month, allowing lenders to: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Reduce losses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Improve risk-based pricing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Intervene early with high-risk customers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We will build and evaluate models to predict default, using borrower demographics and credit behavior, with a focus on identifying defaulters.</a:t>
            </a:r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574B9E-9F73-6AA0-3C7D-C98CB5EBA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0" r="2862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8164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2F520-8A97-35A3-C3F2-8240D7094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1E735-ACDE-71BE-D89C-3EA8B1AE8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30107"/>
            <a:ext cx="4368602" cy="1615036"/>
          </a:xfrm>
        </p:spPr>
        <p:txBody>
          <a:bodyPr anchor="b">
            <a:normAutofit/>
          </a:bodyPr>
          <a:lstStyle/>
          <a:p>
            <a:r>
              <a:rPr lang="en-GB" b="1" dirty="0"/>
              <a:t>Stakeholders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66082CD-E211-A964-B605-01A7A4316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533053" cy="33206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Primary stakeholders: 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Credit risk and risk analytics teams in banks and financial institutions</a:t>
            </a:r>
            <a:b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Secondary stakeholders: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Product managers responsible for pricing and credit limits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Collections teams prioritising outreach of potential customers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Senior management monitoring portfolio risk</a:t>
            </a:r>
          </a:p>
          <a:p>
            <a:endParaRPr lang="en-US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030FC-8F0E-0E11-0AD1-DA760D1E2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1" r="26776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35201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D1379-2BA1-B03F-15F8-DA3FCB167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7D1CE-B719-AA2D-8097-9D97056D0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Dataset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6EFC0E-E886-A7BF-91AB-FE0F55671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333" y="2872899"/>
            <a:ext cx="4834467" cy="3568880"/>
          </a:xfrm>
        </p:spPr>
        <p:txBody>
          <a:bodyPr>
            <a:normAutofit fontScale="6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The dataset used is the UCI Credit Card Default dataset, which contains 30,000 observations of credit card clients.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It includes: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Demographic information eg age, gender, education, etc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Credit limits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Historical outstanding debt amounts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Repayment behavior over six months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Whether the customer defaulted in the previous months and others</a:t>
            </a:r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AAFC93-97AF-6B34-ECB2-B1792F07C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3869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7E229-85BC-7C9E-F8BA-230349CFC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B53C-8F30-D50A-FA81-9379CE4C8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Variables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A1B412-6B93-5DC8-3E03-965E47D75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033" y="2765552"/>
            <a:ext cx="6032500" cy="3767079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 Target Variable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Default status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1 = Default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0 = No default</a:t>
            </a:r>
            <a:b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This is a binary classification problem. </a:t>
            </a:r>
            <a:br>
              <a:rPr lang="en-GB" sz="3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Features (independent variables)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There are 25 total feature variables in our dataset.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All  of them were used as predictors, excluding the unique identifier (`ID`). A few include:</a:t>
            </a:r>
          </a:p>
          <a:p>
            <a:pPr marL="457200" lvl="1" indent="0">
              <a:buNone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Credit limit (LIMIT_BAL)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-Demographic variables (AGE, EDUCATION, SEX, MARRIAGE)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-Repayment status history (PAY_0 to PAY_6)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bill statement amounts (BILL_AMT1 to BILL_AMT6)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payment amounts (PAY_AMT1 to PAY_AMT6)</a:t>
            </a:r>
          </a:p>
          <a:p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0B4515-FBC1-A826-EAFE-134D02BD1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6541347" y="10"/>
            <a:ext cx="564913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91628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8F348-9FCB-A9D5-1E2A-2C395B8F5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00" y="2320925"/>
            <a:ext cx="10515600" cy="1325563"/>
          </a:xfrm>
        </p:spPr>
        <p:txBody>
          <a:bodyPr/>
          <a:lstStyle/>
          <a:p>
            <a:r>
              <a:rPr lang="en-GB" b="1" dirty="0"/>
              <a:t>Exploratory Data Analysis (EDA)</a:t>
            </a:r>
            <a:endParaRPr lang="en-KE" b="1" dirty="0"/>
          </a:p>
        </p:txBody>
      </p:sp>
    </p:spTree>
    <p:extLst>
      <p:ext uri="{BB962C8B-B14F-4D97-AF65-F5344CB8AC3E}">
        <p14:creationId xmlns:p14="http://schemas.microsoft.com/office/powerpoint/2010/main" val="565276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3C73A-211C-B352-E2AD-6A91A479A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dirty="0"/>
              <a:t>Distribution of borrowers: majority are non-defaulters, resulting in an imbalanced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3D498-0352-84D2-A02C-82E6045D3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8493" y="2071316"/>
            <a:ext cx="6539507" cy="40825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The dataset has </a:t>
            </a: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30,000 borrowers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. The distribution of borrowers is as follows: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Non-defaulters: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23,364 (78%)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6,636 (22%)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shows the dataset is highly imbalanced, with non-defaulters making up the majority.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creates a challenge for the model, as it may favor predicting non-defaulters.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To address this, class weights are applied in the modelling to prioritize detecting defaulters and reduce false negatives </a:t>
            </a:r>
            <a:r>
              <a:rPr lang="en-U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(i.e., borrowers who default but are predicted as non defaulters).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7E1DA4C-7094-992C-785A-BC4C2F23CA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48475" y="2071316"/>
            <a:ext cx="4742538" cy="411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4744D-FF1D-657D-C4EA-997621578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6A07C-A178-0C8C-567D-5748258D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repayment status: it increases significantly as repayment delays become more severe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77EC3-DBB7-859C-7D07-121C7F072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6707" y="2033374"/>
            <a:ext cx="5464240" cy="3853329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recent loan payments (status 0) have default rates below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10%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 Borrowers with recent payment delays (e.g., status 6 and above) show sharply higher default probabilities.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 Severe delays (status 6 and above) show default rates above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50–70%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Therefore, recent payment delays (delinquency) are a strong indicator of future loan defaults</a:t>
            </a:r>
          </a:p>
          <a:p>
            <a:endParaRPr 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85BF92-3C5D-D58E-EBF9-34EB21A00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268" y="2033374"/>
            <a:ext cx="5136025" cy="412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368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743</Words>
  <Application>Microsoft Office PowerPoint</Application>
  <PresentationFormat>Widescreen</PresentationFormat>
  <Paragraphs>82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Segoe UI</vt:lpstr>
      <vt:lpstr>Wingdings</vt:lpstr>
      <vt:lpstr>Office Theme</vt:lpstr>
      <vt:lpstr>Predicting credit default risk to reduce financial losses</vt:lpstr>
      <vt:lpstr>Outline</vt:lpstr>
      <vt:lpstr>Business problem</vt:lpstr>
      <vt:lpstr>Stakeholders</vt:lpstr>
      <vt:lpstr>Dataset</vt:lpstr>
      <vt:lpstr>Variables</vt:lpstr>
      <vt:lpstr>Exploratory Data Analysis (EDA)</vt:lpstr>
      <vt:lpstr>Distribution of borrowers: majority are non-defaulters, resulting in an imbalanced dataset</vt:lpstr>
      <vt:lpstr>Credit default rate by repayment status: it increases significantly as repayment delays become more severe</vt:lpstr>
      <vt:lpstr>Credit default rate by credit limit: higher limits are associated with lower default risk</vt:lpstr>
      <vt:lpstr>Credit default rate by recent loan payment amount: default risk decreases as payment amounts increase</vt:lpstr>
      <vt:lpstr>Credit default rate by borrower characteristics: demographic factors show limited variation in default risk</vt:lpstr>
      <vt:lpstr>Stakeholders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Abigael Kariuki</dc:creator>
  <cp:lastModifiedBy>Abigael Kariuki</cp:lastModifiedBy>
  <cp:revision>5</cp:revision>
  <dcterms:created xsi:type="dcterms:W3CDTF">2026-02-12T10:12:38Z</dcterms:created>
  <dcterms:modified xsi:type="dcterms:W3CDTF">2026-02-12T22:13:41Z</dcterms:modified>
</cp:coreProperties>
</file>

<file path=docProps/thumbnail.jpeg>
</file>